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7" r:id="rId16"/>
    <p:sldId id="271" r:id="rId17"/>
    <p:sldId id="272" r:id="rId18"/>
    <p:sldId id="278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89910"/>
  </p:normalViewPr>
  <p:slideViewPr>
    <p:cSldViewPr snapToGrid="0" snapToObjects="1">
      <p:cViewPr varScale="1">
        <p:scale>
          <a:sx n="140" d="100"/>
          <a:sy n="140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5CFBB-7AA8-CD4A-B190-F28F4DF8548C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8CE69-F57F-ED47-8E65-69D2A7549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4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the first service provided by cloud vendors?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CE69-F57F-ED47-8E65-69D2A75496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58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Slowness give a bad client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CE69-F57F-ED47-8E65-69D2A75496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2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CCED-7426-0F4D-A3C1-8ED3879B8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B4D18-E3AB-7445-A9BC-6D6DAD570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333AF-E68B-7446-9E39-AF3F4CF4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2AC2C-1B8E-8B4A-97F3-CB9B5E50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3785E-5806-DD44-A5D7-E407254D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2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4422-E625-BD4A-9FDD-A47EC60F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8D9D4-4A97-CF4E-A1E0-57B7F7C62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A0684-E752-0749-98AE-7BFAC899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E100C-725C-404D-A0C6-4F7F842C9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A166D-F5B8-F541-9D41-E9321E47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6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7F521E-0890-964B-925B-B00239FCB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A57E1-40CA-2E46-88BD-29311036A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768A9-8464-034F-B509-F7A5D806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971B9-AF8D-D748-BDE0-250BC019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3EC39-6584-C04A-B120-84F6A4C1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4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A49B-B9BC-384F-91B2-325A072F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F64B-CD54-9548-9E91-5368A6068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4F7B3-7016-3B46-92C9-4D01C42D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0BB8-A9E6-DF45-ACDD-7D6501E5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1122A-80CC-ED48-9A76-AA0A3F68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3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0B4F-7300-2A46-B8D5-D070BB9C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56B4-7E30-3347-8071-575AD1BC0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3C4D3-9C6B-EF4A-934C-658EEC5A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F617-4150-164F-921C-454917FA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31946-0A5F-C445-AA22-F3293CF0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09AC-8E4D-6148-9942-DF8C5330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279C-006C-FA43-AF1C-EB3E9C6A1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67FFC-0408-D742-A350-96A8C308E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FAE6A-E9DB-AB44-B633-2F9ED250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31D3F-4925-7D4B-B24A-28BE3F33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066FC-A189-184D-9E6A-0DB817C7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D264F-85D5-8640-9FE2-C25A9A27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0FA65-F86D-8340-A55C-10374074B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F266C-9810-AD4C-9107-25ACCC747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085A-5CC0-CC4B-9E87-265169DD8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DD90-6920-7642-870F-D14756A7D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E250A-F41E-6746-BB75-FE45CF82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A7EA6-B4EE-2A4B-8B74-AF905C9A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B2DC4-E8EF-D045-B548-09306AD8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6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D162-1051-2C44-B66D-A99273BC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88524C-1C92-AF40-8F95-55573B84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EEA10-E3C9-564E-9144-A6C4F8C9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7C720-5EE0-F040-BE75-636F6A6B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6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B3401-359A-1F42-8351-290F203C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F8E32-A8D2-B44F-8BD7-0BC91B27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76788-704E-244D-83F7-F962C18A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84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1C89-516E-9D42-B945-C524F75F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4F2A0-AD2B-034A-93A3-878C909C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242A9-BBF2-0140-8ECE-2630B6EAE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7A45A-2521-2D4C-82F0-2B365228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AF0EC-0131-6D4E-97A7-8847EBA9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30DC-63E2-F940-8C6D-7F101322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8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BD61-614E-CB4C-B404-7084AD0E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F8E28-4EC1-604C-8062-82894BCDB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56878-084E-194D-8ABB-49ACB4452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71856-5E31-1B4D-822C-091E0FDF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0E4D4-4AD2-1E47-9C35-4FD096989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4866B-624F-5F4C-88C7-C71F418F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5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053717-DFD2-7045-BC65-BA4B655FF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56199-4FC8-5F4D-982A-72874AA6E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7E579-DD52-FE48-AFE0-3508772F5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DDA0C-AFBF-134D-AC4C-1159F436F7D6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E3FA-1125-8549-BC90-CDD693537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1D0C9-9B73-414F-AFB8-820B3802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CD1A0-A826-7F4F-B4E5-A0006368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1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jpe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0.jpe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e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A5A31C-4CFE-C549-B105-666349A8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524"/>
            <a:ext cx="12192000" cy="520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3B760-912E-ED4C-896F-FC964D5AA491}"/>
              </a:ext>
            </a:extLst>
          </p:cNvPr>
          <p:cNvSpPr txBox="1"/>
          <p:nvPr/>
        </p:nvSpPr>
        <p:spPr>
          <a:xfrm>
            <a:off x="1545005" y="877002"/>
            <a:ext cx="9101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Future is Serverless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DE37B-E79B-AD46-834B-679A6105AD12}"/>
              </a:ext>
            </a:extLst>
          </p:cNvPr>
          <p:cNvSpPr txBox="1"/>
          <p:nvPr/>
        </p:nvSpPr>
        <p:spPr>
          <a:xfrm>
            <a:off x="4850430" y="4497563"/>
            <a:ext cx="2491131" cy="52322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pple Braille" pitchFamily="2" charset="0"/>
                <a:ea typeface="Menlo" panose="020B0609030804020204" pitchFamily="49" charset="0"/>
                <a:cs typeface="Menlo" panose="020B0609030804020204" pitchFamily="49" charset="0"/>
              </a:rPr>
              <a:t>Saman A. Pour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F1A77-5CD4-8542-9B89-AA216AC9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18" y="5020783"/>
            <a:ext cx="2096958" cy="40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83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485C-AF15-494B-970C-4125BB34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484" y="528411"/>
            <a:ext cx="8207829" cy="1325563"/>
          </a:xfrm>
        </p:spPr>
        <p:txBody>
          <a:bodyPr>
            <a:normAutofit/>
          </a:bodyPr>
          <a:lstStyle/>
          <a:p>
            <a:r>
              <a:rPr lang="en-US" dirty="0"/>
              <a:t>Service Oriented Architecture (SOA)</a:t>
            </a:r>
            <a:br>
              <a:rPr lang="en-US" dirty="0"/>
            </a:br>
            <a:r>
              <a:rPr lang="en-CA" dirty="0"/>
              <a:t>Guiding Design 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99D67-2F28-D94E-B2ED-F8442EBF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service has the following properties:</a:t>
            </a:r>
          </a:p>
          <a:p>
            <a:pPr>
              <a:buFontTx/>
              <a:buChar char="-"/>
            </a:pPr>
            <a:r>
              <a:rPr lang="en-CA" dirty="0"/>
              <a:t>It logically represents a business activity with a specified outcome. </a:t>
            </a:r>
          </a:p>
          <a:p>
            <a:pPr>
              <a:buFontTx/>
              <a:buChar char="-"/>
            </a:pPr>
            <a:r>
              <a:rPr lang="en-CA" dirty="0"/>
              <a:t>It is self-contained.</a:t>
            </a:r>
          </a:p>
          <a:p>
            <a:pPr>
              <a:buFontTx/>
              <a:buChar char="-"/>
            </a:pPr>
            <a:r>
              <a:rPr lang="en-CA" dirty="0"/>
              <a:t>It is a black box for its consumers.</a:t>
            </a:r>
          </a:p>
          <a:p>
            <a:pPr>
              <a:buFontTx/>
              <a:buChar char="-"/>
            </a:pPr>
            <a:r>
              <a:rPr lang="en-CA" dirty="0"/>
              <a:t>It may consist of other underlying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82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9B5E-E2E1-3D4F-B335-EE33E727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992" y="-26346"/>
            <a:ext cx="6738256" cy="1325563"/>
          </a:xfrm>
        </p:spPr>
        <p:txBody>
          <a:bodyPr/>
          <a:lstStyle/>
          <a:p>
            <a:r>
              <a:rPr lang="en-US" dirty="0"/>
              <a:t>Case Study: Monolith -&gt; SOA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5D57A-2E41-854F-9526-7AA739B6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671" y="5252215"/>
            <a:ext cx="1499248" cy="151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F61A4-A483-B744-9748-2C088289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557" y="1883121"/>
            <a:ext cx="759619" cy="849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DA776-1135-6F4D-96C6-841504005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551" y="3616203"/>
            <a:ext cx="1499248" cy="1565881"/>
          </a:xfrm>
          <a:prstGeom prst="rect">
            <a:avLst/>
          </a:prstGeom>
        </p:spPr>
      </p:pic>
      <p:pic>
        <p:nvPicPr>
          <p:cNvPr id="1026" name="Picture 2" descr="Image result for mysql db logo">
            <a:extLst>
              <a:ext uri="{FF2B5EF4-FFF2-40B4-BE49-F238E27FC236}">
                <a16:creationId xmlns:a16="http://schemas.microsoft.com/office/drawing/2014/main" id="{820AFEB7-A85A-3444-AC8B-27AE8556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990" y="5491187"/>
            <a:ext cx="1620184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9DE91-B0C4-7640-979F-BF9CEB2F2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628" y="2665192"/>
            <a:ext cx="2158331" cy="1832415"/>
          </a:xfrm>
          <a:prstGeom prst="rect">
            <a:avLst/>
          </a:prstGeom>
        </p:spPr>
      </p:pic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ED89CC39-91E0-3748-9345-F191BCC20E53}"/>
              </a:ext>
            </a:extLst>
          </p:cNvPr>
          <p:cNvSpPr/>
          <p:nvPr/>
        </p:nvSpPr>
        <p:spPr>
          <a:xfrm>
            <a:off x="3831772" y="3448133"/>
            <a:ext cx="1360714" cy="5142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6D2B1-5C87-D048-82A2-6B2203188539}"/>
              </a:ext>
            </a:extLst>
          </p:cNvPr>
          <p:cNvSpPr txBox="1"/>
          <p:nvPr/>
        </p:nvSpPr>
        <p:spPr>
          <a:xfrm>
            <a:off x="2569029" y="464343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FC54F0-A87A-6C45-8352-F87381C0A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486" y="2728580"/>
            <a:ext cx="1879945" cy="1879945"/>
          </a:xfrm>
          <a:prstGeom prst="rect">
            <a:avLst/>
          </a:prstGeom>
        </p:spPr>
      </p:pic>
      <p:pic>
        <p:nvPicPr>
          <p:cNvPr id="1028" name="Picture 4" descr="Image result for service broker">
            <a:extLst>
              <a:ext uri="{FF2B5EF4-FFF2-40B4-BE49-F238E27FC236}">
                <a16:creationId xmlns:a16="http://schemas.microsoft.com/office/drawing/2014/main" id="{8B86D118-0A55-7944-8233-9182AED67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128" y="1082349"/>
            <a:ext cx="1631791" cy="16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PAYPAL">
            <a:extLst>
              <a:ext uri="{FF2B5EF4-FFF2-40B4-BE49-F238E27FC236}">
                <a16:creationId xmlns:a16="http://schemas.microsoft.com/office/drawing/2014/main" id="{89113722-D367-1148-9AC4-AE0A1A64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" y="6389776"/>
            <a:ext cx="994136" cy="49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D62F0-F6D9-724D-A6D5-77133EF48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399" y="805864"/>
            <a:ext cx="976717" cy="10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2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E6EB-A8ED-A64D-A179-F390EBF2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0" y="365125"/>
            <a:ext cx="3407229" cy="1325563"/>
          </a:xfrm>
        </p:spPr>
        <p:txBody>
          <a:bodyPr/>
          <a:lstStyle/>
          <a:p>
            <a:r>
              <a:rPr lang="en-US" dirty="0"/>
              <a:t>SOA Criticism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BD730-C459-A246-B26F-228D9029C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7479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the time that we didn’t have cloud:</a:t>
            </a:r>
          </a:p>
          <a:p>
            <a:pPr marL="0" indent="0">
              <a:buNone/>
            </a:pPr>
            <a:r>
              <a:rPr lang="en-US" dirty="0"/>
              <a:t>- Separate infrastructure for each service (Huge upfront investment)</a:t>
            </a:r>
          </a:p>
          <a:p>
            <a:pPr>
              <a:buFontTx/>
              <a:buChar char="-"/>
            </a:pPr>
            <a:r>
              <a:rPr lang="en-US" dirty="0"/>
              <a:t>Networking required (switch, router, cables, …)</a:t>
            </a:r>
          </a:p>
          <a:p>
            <a:pPr>
              <a:buFontTx/>
              <a:buChar char="-"/>
            </a:pPr>
            <a:r>
              <a:rPr lang="en-US" dirty="0"/>
              <a:t>Very good developers needed for RPC, Sys Availability</a:t>
            </a:r>
          </a:p>
          <a:p>
            <a:pPr>
              <a:buFontTx/>
              <a:buChar char="-"/>
            </a:pPr>
            <a:r>
              <a:rPr lang="en-US" dirty="0"/>
              <a:t>Developers / Operation people needed</a:t>
            </a:r>
          </a:p>
        </p:txBody>
      </p:sp>
    </p:spTree>
    <p:extLst>
      <p:ext uri="{BB962C8B-B14F-4D97-AF65-F5344CB8AC3E}">
        <p14:creationId xmlns:p14="http://schemas.microsoft.com/office/powerpoint/2010/main" val="412359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35A8-345C-BF42-89C1-64334591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063" y="274571"/>
            <a:ext cx="6281737" cy="153132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Cloud Computing</a:t>
            </a:r>
          </a:p>
        </p:txBody>
      </p:sp>
      <p:pic>
        <p:nvPicPr>
          <p:cNvPr id="1028" name="Picture 4" descr="Image result for google cloud">
            <a:extLst>
              <a:ext uri="{FF2B5EF4-FFF2-40B4-BE49-F238E27FC236}">
                <a16:creationId xmlns:a16="http://schemas.microsoft.com/office/drawing/2014/main" id="{425B06CF-071B-BE46-A85C-C9723EA2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738" y="1883947"/>
            <a:ext cx="2719586" cy="153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azon aws">
            <a:extLst>
              <a:ext uri="{FF2B5EF4-FFF2-40B4-BE49-F238E27FC236}">
                <a16:creationId xmlns:a16="http://schemas.microsoft.com/office/drawing/2014/main" id="{0E42820F-9AFD-114A-A5D6-5DB343C0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263" y="3415274"/>
            <a:ext cx="1760537" cy="6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crosoft azure">
            <a:extLst>
              <a:ext uri="{FF2B5EF4-FFF2-40B4-BE49-F238E27FC236}">
                <a16:creationId xmlns:a16="http://schemas.microsoft.com/office/drawing/2014/main" id="{ABFF6D2F-E7A7-104A-8DEF-128BB842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425" y="4077494"/>
            <a:ext cx="2208212" cy="110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ap cloud">
            <a:extLst>
              <a:ext uri="{FF2B5EF4-FFF2-40B4-BE49-F238E27FC236}">
                <a16:creationId xmlns:a16="http://schemas.microsoft.com/office/drawing/2014/main" id="{A7716F2B-5617-F544-92F6-DAED49D89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0" y="5024650"/>
            <a:ext cx="3103562" cy="7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bm cloud">
            <a:extLst>
              <a:ext uri="{FF2B5EF4-FFF2-40B4-BE49-F238E27FC236}">
                <a16:creationId xmlns:a16="http://schemas.microsoft.com/office/drawing/2014/main" id="{6B238D4B-DFEF-A64D-8CD7-2EADEDCEE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874" y="5360676"/>
            <a:ext cx="2711450" cy="13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A7E15D-861C-4647-80AE-BB4EC6E9FAF9}"/>
              </a:ext>
            </a:extLst>
          </p:cNvPr>
          <p:cNvSpPr txBox="1">
            <a:spLocks/>
          </p:cNvSpPr>
          <p:nvPr/>
        </p:nvSpPr>
        <p:spPr>
          <a:xfrm>
            <a:off x="838200" y="3565003"/>
            <a:ext cx="7379825" cy="2928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On-Demand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2800" dirty="0">
                <a:latin typeface="+mn-lt"/>
              </a:rPr>
              <a:t>relies on sharing of resources for economics of scale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2800" dirty="0">
                <a:latin typeface="+mn-lt"/>
              </a:rPr>
              <a:t>2006 – Amazon EC2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2800" dirty="0">
                <a:latin typeface="+mn-lt"/>
              </a:rPr>
              <a:t>2008 – Google App Engine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2800" dirty="0">
                <a:latin typeface="+mn-lt"/>
              </a:rPr>
              <a:t>2010 –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2800" dirty="0">
                <a:latin typeface="+mn-lt"/>
              </a:rPr>
              <a:t>2011 - IBM</a:t>
            </a:r>
          </a:p>
        </p:txBody>
      </p:sp>
    </p:spTree>
    <p:extLst>
      <p:ext uri="{BB962C8B-B14F-4D97-AF65-F5344CB8AC3E}">
        <p14:creationId xmlns:p14="http://schemas.microsoft.com/office/powerpoint/2010/main" val="112864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F86934-247E-3542-9022-46D9FF8E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F8DCDD8-F8B3-EF41-9BF2-11DD86C15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5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9B5E-E2E1-3D4F-B335-EE33E727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91" y="143082"/>
            <a:ext cx="3921875" cy="1325563"/>
          </a:xfrm>
        </p:spPr>
        <p:txBody>
          <a:bodyPr/>
          <a:lstStyle/>
          <a:p>
            <a:r>
              <a:rPr lang="en-US" dirty="0"/>
              <a:t>SOA -&gt;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5D57A-2E41-854F-9526-7AA739B6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363" y="379006"/>
            <a:ext cx="1499248" cy="151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F61A4-A483-B744-9748-2C088289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48" y="4760933"/>
            <a:ext cx="1680892" cy="1879945"/>
          </a:xfrm>
          <a:prstGeom prst="rect">
            <a:avLst/>
          </a:prstGeom>
        </p:spPr>
      </p:pic>
      <p:pic>
        <p:nvPicPr>
          <p:cNvPr id="1026" name="Picture 2" descr="Image result for mysql db logo">
            <a:extLst>
              <a:ext uri="{FF2B5EF4-FFF2-40B4-BE49-F238E27FC236}">
                <a16:creationId xmlns:a16="http://schemas.microsoft.com/office/drawing/2014/main" id="{820AFEB7-A85A-3444-AC8B-27AE8556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72" y="5391466"/>
            <a:ext cx="1620184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9DE91-B0C4-7640-979F-BF9CEB2F2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628" y="2665192"/>
            <a:ext cx="2158331" cy="1832415"/>
          </a:xfrm>
          <a:prstGeom prst="rect">
            <a:avLst/>
          </a:prstGeom>
        </p:spPr>
      </p:pic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ED89CC39-91E0-3748-9345-F191BCC20E53}"/>
              </a:ext>
            </a:extLst>
          </p:cNvPr>
          <p:cNvSpPr/>
          <p:nvPr/>
        </p:nvSpPr>
        <p:spPr>
          <a:xfrm>
            <a:off x="3831772" y="3448133"/>
            <a:ext cx="1360714" cy="5142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6D2B1-5C87-D048-82A2-6B2203188539}"/>
              </a:ext>
            </a:extLst>
          </p:cNvPr>
          <p:cNvSpPr txBox="1"/>
          <p:nvPr/>
        </p:nvSpPr>
        <p:spPr>
          <a:xfrm>
            <a:off x="2569029" y="464343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FC54F0-A87A-6C45-8352-F87381C0A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486" y="2728580"/>
            <a:ext cx="1879945" cy="1879945"/>
          </a:xfrm>
          <a:prstGeom prst="rect">
            <a:avLst/>
          </a:prstGeom>
        </p:spPr>
      </p:pic>
      <p:pic>
        <p:nvPicPr>
          <p:cNvPr id="1028" name="Picture 4" descr="Image result for service broker">
            <a:extLst>
              <a:ext uri="{FF2B5EF4-FFF2-40B4-BE49-F238E27FC236}">
                <a16:creationId xmlns:a16="http://schemas.microsoft.com/office/drawing/2014/main" id="{8B86D118-0A55-7944-8233-9182AED67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128" y="1082349"/>
            <a:ext cx="1631791" cy="16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PAYPAL">
            <a:extLst>
              <a:ext uri="{FF2B5EF4-FFF2-40B4-BE49-F238E27FC236}">
                <a16:creationId xmlns:a16="http://schemas.microsoft.com/office/drawing/2014/main" id="{89113722-D367-1148-9AC4-AE0A1A64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557" y="3668552"/>
            <a:ext cx="2184762" cy="10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96E94-F030-D746-98DE-87382E7B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363" y="1824612"/>
            <a:ext cx="1499248" cy="1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4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7DE8-359F-314A-95CF-320B33B5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184" y="365125"/>
            <a:ext cx="2568615" cy="1325563"/>
          </a:xfrm>
        </p:spPr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11E6-3EBC-3344-85FC-59FB391D2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r>
              <a:rPr lang="en-US" dirty="0"/>
              <a:t>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</a:p>
          <a:p>
            <a:r>
              <a:rPr lang="en-US" dirty="0"/>
              <a:t>No Server Management</a:t>
            </a:r>
          </a:p>
          <a:p>
            <a:r>
              <a:rPr lang="en-US" dirty="0"/>
              <a:t>No Heavy Frameworks (Django, Flask,…)</a:t>
            </a:r>
          </a:p>
          <a:p>
            <a:r>
              <a:rPr lang="en-US" dirty="0"/>
              <a:t>Applications -&gt; Small Functions</a:t>
            </a:r>
          </a:p>
          <a:p>
            <a:r>
              <a:rPr lang="en-US" dirty="0"/>
              <a:t>Functions Scaled Individually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29FD4F59-85B5-2544-9EB5-77E7E22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491" y="2190748"/>
            <a:ext cx="3810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mazon lambda function">
            <a:extLst>
              <a:ext uri="{FF2B5EF4-FFF2-40B4-BE49-F238E27FC236}">
                <a16:creationId xmlns:a16="http://schemas.microsoft.com/office/drawing/2014/main" id="{1566BEFE-33DB-1348-B67E-C2277FACE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25" y="3128925"/>
            <a:ext cx="1914525" cy="151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oogle cloud function">
            <a:extLst>
              <a:ext uri="{FF2B5EF4-FFF2-40B4-BE49-F238E27FC236}">
                <a16:creationId xmlns:a16="http://schemas.microsoft.com/office/drawing/2014/main" id="{85F86F0A-12AB-FC46-836E-6DD61D91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070" y="4851399"/>
            <a:ext cx="252673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64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0866-A5C5-6740-8017-03FCAC48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20" y="365125"/>
            <a:ext cx="4779380" cy="1325563"/>
          </a:xfrm>
        </p:spPr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3AC9-C82C-6B47-B3B8-E26D93FF4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6577"/>
            <a:ext cx="10515600" cy="2600386"/>
          </a:xfrm>
        </p:spPr>
        <p:txBody>
          <a:bodyPr/>
          <a:lstStyle/>
          <a:p>
            <a:r>
              <a:rPr lang="en-US" dirty="0"/>
              <a:t>Serverless apps are a bit slower</a:t>
            </a:r>
          </a:p>
          <a:p>
            <a:r>
              <a:rPr lang="en-US" dirty="0"/>
              <a:t>Good with the apps with simple functionalities</a:t>
            </a:r>
          </a:p>
          <a:p>
            <a:r>
              <a:rPr lang="en-US" dirty="0"/>
              <a:t>They need a warm-up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44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9B5E-E2E1-3D4F-B335-EE33E727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91" y="143082"/>
            <a:ext cx="5425837" cy="1325563"/>
          </a:xfrm>
        </p:spPr>
        <p:txBody>
          <a:bodyPr/>
          <a:lstStyle/>
          <a:p>
            <a:r>
              <a:rPr lang="en-US" dirty="0"/>
              <a:t>CLOUD -&gt; SERVERLESS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5D57A-2E41-854F-9526-7AA739B6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16" y="1145954"/>
            <a:ext cx="1499248" cy="151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F61A4-A483-B744-9748-2C088289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16" y="2665192"/>
            <a:ext cx="1500514" cy="1678207"/>
          </a:xfrm>
          <a:prstGeom prst="rect">
            <a:avLst/>
          </a:prstGeom>
        </p:spPr>
      </p:pic>
      <p:pic>
        <p:nvPicPr>
          <p:cNvPr id="1026" name="Picture 2" descr="Image result for mysql db logo">
            <a:extLst>
              <a:ext uri="{FF2B5EF4-FFF2-40B4-BE49-F238E27FC236}">
                <a16:creationId xmlns:a16="http://schemas.microsoft.com/office/drawing/2014/main" id="{820AFEB7-A85A-3444-AC8B-27AE8556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60" y="5328078"/>
            <a:ext cx="1620184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9DE91-B0C4-7640-979F-BF9CEB2F2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628" y="2665192"/>
            <a:ext cx="2158331" cy="1832415"/>
          </a:xfrm>
          <a:prstGeom prst="rect">
            <a:avLst/>
          </a:prstGeom>
        </p:spPr>
      </p:pic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ED89CC39-91E0-3748-9345-F191BCC20E53}"/>
              </a:ext>
            </a:extLst>
          </p:cNvPr>
          <p:cNvSpPr/>
          <p:nvPr/>
        </p:nvSpPr>
        <p:spPr>
          <a:xfrm>
            <a:off x="3831772" y="3448133"/>
            <a:ext cx="1360714" cy="5142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6D2B1-5C87-D048-82A2-6B2203188539}"/>
              </a:ext>
            </a:extLst>
          </p:cNvPr>
          <p:cNvSpPr txBox="1"/>
          <p:nvPr/>
        </p:nvSpPr>
        <p:spPr>
          <a:xfrm>
            <a:off x="2569029" y="464343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FC54F0-A87A-6C45-8352-F87381C0A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486" y="2728580"/>
            <a:ext cx="1879945" cy="1879945"/>
          </a:xfrm>
          <a:prstGeom prst="rect">
            <a:avLst/>
          </a:prstGeom>
        </p:spPr>
      </p:pic>
      <p:pic>
        <p:nvPicPr>
          <p:cNvPr id="3074" name="Picture 2" descr="Image result for PAYPAL">
            <a:extLst>
              <a:ext uri="{FF2B5EF4-FFF2-40B4-BE49-F238E27FC236}">
                <a16:creationId xmlns:a16="http://schemas.microsoft.com/office/drawing/2014/main" id="{89113722-D367-1148-9AC4-AE0A1A64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549" y="4828104"/>
            <a:ext cx="2184762" cy="10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7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6C88-3211-0040-8D4C-6344E2AD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-&gt;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8C7CD-65DF-704B-847C-D78785A8E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8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43A6C3-A33A-F048-8CD9-E9A94786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203B7E5-293F-AF45-979C-F6EAACD4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74" y="2555081"/>
            <a:ext cx="2534921" cy="2376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C96398-99B4-AF4E-A536-424E3904C8B9}"/>
              </a:ext>
            </a:extLst>
          </p:cNvPr>
          <p:cNvSpPr txBox="1"/>
          <p:nvPr/>
        </p:nvSpPr>
        <p:spPr>
          <a:xfrm>
            <a:off x="5772151" y="1207561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About 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DA730-7D5D-2D4E-9DB1-05510B2CE3CE}"/>
              </a:ext>
            </a:extLst>
          </p:cNvPr>
          <p:cNvSpPr txBox="1"/>
          <p:nvPr/>
        </p:nvSpPr>
        <p:spPr>
          <a:xfrm>
            <a:off x="5772151" y="1880176"/>
            <a:ext cx="410785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Light" panose="020B0402020203020204" pitchFamily="34" charset="77"/>
              </a:rPr>
              <a:t>Lead Software Engineer @ </a:t>
            </a:r>
            <a:r>
              <a:rPr lang="en-US" sz="2000" dirty="0" err="1">
                <a:latin typeface="Avenir Light" panose="020B0402020203020204" pitchFamily="34" charset="77"/>
              </a:rPr>
              <a:t>Knockri</a:t>
            </a:r>
            <a:endParaRPr lang="en-US" sz="2000" dirty="0">
              <a:latin typeface="Avenir Light" panose="020B0402020203020204" pitchFamily="34" charset="77"/>
            </a:endParaRPr>
          </a:p>
          <a:p>
            <a:endParaRPr lang="en-US" sz="2000" dirty="0">
              <a:latin typeface="Avenir Light" panose="020B0402020203020204" pitchFamily="34" charset="77"/>
            </a:endParaRPr>
          </a:p>
          <a:p>
            <a:r>
              <a:rPr lang="en-US" sz="2000" dirty="0">
                <a:latin typeface="Avenir Light" panose="020B0402020203020204" pitchFamily="34" charset="77"/>
              </a:rPr>
              <a:t>Masters in Information Technology</a:t>
            </a:r>
          </a:p>
          <a:p>
            <a:r>
              <a:rPr lang="en-US" sz="2000" dirty="0">
                <a:latin typeface="Avenir Light" panose="020B0402020203020204" pitchFamily="34" charset="77"/>
              </a:rPr>
              <a:t>CFA level 1 &amp; CSC</a:t>
            </a:r>
          </a:p>
          <a:p>
            <a:endParaRPr lang="en-US" sz="2000" dirty="0">
              <a:latin typeface="Avenir Light" panose="020B0402020203020204" pitchFamily="34" charset="77"/>
            </a:endParaRPr>
          </a:p>
          <a:p>
            <a:r>
              <a:rPr lang="en-US" sz="2000" dirty="0">
                <a:latin typeface="Avenir Light" panose="020B0402020203020204" pitchFamily="34" charset="77"/>
              </a:rPr>
              <a:t>Produce podcasts</a:t>
            </a:r>
          </a:p>
          <a:p>
            <a:r>
              <a:rPr lang="en-US" sz="2000" dirty="0">
                <a:latin typeface="Avenir Light" panose="020B0402020203020204" pitchFamily="34" charset="77"/>
              </a:rPr>
              <a:t>Write articles</a:t>
            </a:r>
          </a:p>
          <a:p>
            <a:r>
              <a:rPr lang="en-US" sz="2000" dirty="0">
                <a:latin typeface="Avenir Light" panose="020B0402020203020204" pitchFamily="34" charset="77"/>
              </a:rPr>
              <a:t>Give talks</a:t>
            </a:r>
          </a:p>
          <a:p>
            <a:endParaRPr lang="en-US" sz="2000" dirty="0">
              <a:latin typeface="Avenir Light" panose="020B0402020203020204" pitchFamily="34" charset="77"/>
            </a:endParaRPr>
          </a:p>
          <a:p>
            <a:r>
              <a:rPr lang="en-US" sz="2000" dirty="0">
                <a:latin typeface="Avenir Light" panose="020B0402020203020204" pitchFamily="34" charset="77"/>
              </a:rPr>
              <a:t>Hiking</a:t>
            </a:r>
          </a:p>
          <a:p>
            <a:r>
              <a:rPr lang="en-US" sz="2000" dirty="0">
                <a:latin typeface="Avenir Light" panose="020B0402020203020204" pitchFamily="34" charset="77"/>
              </a:rPr>
              <a:t>Cycling</a:t>
            </a:r>
          </a:p>
          <a:p>
            <a:r>
              <a:rPr lang="en-US" sz="2000" dirty="0">
                <a:latin typeface="Avenir Light" panose="020B0402020203020204" pitchFamily="34" charset="77"/>
              </a:rPr>
              <a:t>Cooking</a:t>
            </a:r>
          </a:p>
          <a:p>
            <a:r>
              <a:rPr lang="en-US" sz="2000" dirty="0">
                <a:latin typeface="Avenir Light" panose="020B0402020203020204" pitchFamily="34" charset="77"/>
              </a:rPr>
              <a:t>Kayaking (new)</a:t>
            </a:r>
          </a:p>
        </p:txBody>
      </p:sp>
    </p:spTree>
    <p:extLst>
      <p:ext uri="{BB962C8B-B14F-4D97-AF65-F5344CB8AC3E}">
        <p14:creationId xmlns:p14="http://schemas.microsoft.com/office/powerpoint/2010/main" val="1794860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83AE-0324-B847-8878-8DCF7A91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018" y="365125"/>
            <a:ext cx="4686782" cy="1325563"/>
          </a:xfrm>
        </p:spPr>
        <p:txBody>
          <a:bodyPr/>
          <a:lstStyle/>
          <a:p>
            <a:r>
              <a:rPr lang="en-US"/>
              <a:t>Serverless Benefits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0D71C-D601-8347-835A-CFBC1A8F7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9888"/>
            <a:ext cx="10515600" cy="3518703"/>
          </a:xfrm>
        </p:spPr>
        <p:txBody>
          <a:bodyPr>
            <a:normAutofit/>
          </a:bodyPr>
          <a:lstStyle/>
          <a:p>
            <a:r>
              <a:rPr lang="en-US" dirty="0"/>
              <a:t>The program is easier to debug</a:t>
            </a:r>
          </a:p>
          <a:p>
            <a:r>
              <a:rPr lang="en-US" dirty="0"/>
              <a:t>Easier to deploy (one command deploy)</a:t>
            </a:r>
          </a:p>
          <a:p>
            <a:r>
              <a:rPr lang="en-US" dirty="0"/>
              <a:t>Inherent Elasticity</a:t>
            </a:r>
          </a:p>
          <a:p>
            <a:r>
              <a:rPr lang="en-US" dirty="0" err="1"/>
              <a:t>Devs</a:t>
            </a:r>
            <a:r>
              <a:rPr lang="en-US" dirty="0"/>
              <a:t> can focus on “business logic” code</a:t>
            </a:r>
          </a:p>
          <a:p>
            <a:r>
              <a:rPr lang="en-US" dirty="0"/>
              <a:t>Pay as usage</a:t>
            </a:r>
          </a:p>
          <a:p>
            <a:r>
              <a:rPr lang="en-US" dirty="0"/>
              <a:t>First 1,000,000 request for free (good for startups)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8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274F-08F6-3147-BDD9-89AE6C81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030" y="365125"/>
            <a:ext cx="5149770" cy="1325563"/>
          </a:xfrm>
        </p:spPr>
        <p:txBody>
          <a:bodyPr/>
          <a:lstStyle/>
          <a:p>
            <a:r>
              <a:rPr lang="en-US" dirty="0"/>
              <a:t>Serverless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9E3E-6CA9-9548-8A2D-68DD6084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0603"/>
            <a:ext cx="10515600" cy="3750197"/>
          </a:xfrm>
        </p:spPr>
        <p:txBody>
          <a:bodyPr>
            <a:normAutofit/>
          </a:bodyPr>
          <a:lstStyle/>
          <a:p>
            <a:r>
              <a:rPr lang="en-US" dirty="0"/>
              <a:t>Warm up time</a:t>
            </a:r>
          </a:p>
          <a:p>
            <a:r>
              <a:rPr lang="en-US" dirty="0"/>
              <a:t>Generally slower</a:t>
            </a:r>
          </a:p>
          <a:p>
            <a:r>
              <a:rPr lang="en-US" dirty="0"/>
              <a:t>Can’t well tune the underlying structure</a:t>
            </a:r>
          </a:p>
          <a:p>
            <a:r>
              <a:rPr lang="en-US" dirty="0"/>
              <a:t>Not very mature (many options are not well written)</a:t>
            </a:r>
          </a:p>
          <a:p>
            <a:r>
              <a:rPr lang="en-US" dirty="0"/>
              <a:t>Changing everyday as matures</a:t>
            </a:r>
          </a:p>
          <a:p>
            <a:r>
              <a:rPr lang="en-US" dirty="0"/>
              <a:t>Privacy/Security</a:t>
            </a:r>
          </a:p>
          <a:p>
            <a:r>
              <a:rPr lang="en-US" dirty="0"/>
              <a:t>!!! Vendor Lock-in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42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593602A-C250-AF46-A97C-265F8FCBE6EF}"/>
              </a:ext>
            </a:extLst>
          </p:cNvPr>
          <p:cNvSpPr txBox="1">
            <a:spLocks/>
          </p:cNvSpPr>
          <p:nvPr/>
        </p:nvSpPr>
        <p:spPr>
          <a:xfrm>
            <a:off x="5998028" y="2465464"/>
            <a:ext cx="5546726" cy="1927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3800" dirty="0">
                <a:solidFill>
                  <a:schemeClr val="bg2">
                    <a:lumMod val="25000"/>
                  </a:schemeClr>
                </a:solidFill>
                <a:latin typeface="Agency FB" panose="020F0502020204030204" pitchFamily="34" charset="0"/>
                <a:cs typeface="Futura Medium" panose="020B0602020204020303" pitchFamily="34" charset="-79"/>
              </a:rPr>
              <a:t>LIVE DEMO</a:t>
            </a:r>
            <a:endParaRPr lang="en-US" sz="11500" dirty="0">
              <a:solidFill>
                <a:schemeClr val="bg2">
                  <a:lumMod val="2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74FAD-7F54-964C-9241-809E30E9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1339849"/>
            <a:ext cx="4343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2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8451-49F1-FB44-AACA-A042F542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0" y="931182"/>
            <a:ext cx="4876800" cy="1325563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Talk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4E7A-5D1C-4346-8CB4-62F90C74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8229"/>
            <a:ext cx="10515600" cy="2623456"/>
          </a:xfrm>
        </p:spPr>
        <p:txBody>
          <a:bodyPr/>
          <a:lstStyle/>
          <a:p>
            <a:pPr>
              <a:buFont typeface=".Apple Color Emoji UI"/>
              <a:buChar char="⛵️"/>
            </a:pPr>
            <a:r>
              <a:rPr lang="en-US" dirty="0"/>
              <a:t> Introduce Case Study</a:t>
            </a:r>
          </a:p>
          <a:p>
            <a:pPr>
              <a:buFont typeface=".Apple Color Emoji UI"/>
              <a:buChar char="⛵️"/>
            </a:pPr>
            <a:r>
              <a:rPr lang="en-US" dirty="0"/>
              <a:t> Architecture History (100B.C. - 2019)</a:t>
            </a:r>
          </a:p>
          <a:p>
            <a:pPr>
              <a:buFont typeface=".Apple Color Emoji UI"/>
              <a:buChar char="⛵️"/>
            </a:pPr>
            <a:r>
              <a:rPr lang="en-US" dirty="0"/>
              <a:t> Challenges of Serverless</a:t>
            </a:r>
          </a:p>
          <a:p>
            <a:pPr>
              <a:buFont typeface=".Apple Color Emoji UI"/>
              <a:buChar char="⛵️"/>
            </a:pPr>
            <a:r>
              <a:rPr lang="en-US" dirty="0"/>
              <a:t> Live Demo</a:t>
            </a:r>
          </a:p>
          <a:p>
            <a:pPr>
              <a:buFont typeface=".Apple Color Emoji UI"/>
              <a:buChar char="⛵️"/>
            </a:pPr>
            <a:r>
              <a:rPr lang="en-US" dirty="0"/>
              <a:t> Use the demo we created together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8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AAD0-5D98-A84F-A4BF-EC0CE66C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735" y="379412"/>
            <a:ext cx="3222171" cy="1325563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</a:t>
            </a:r>
          </a:p>
        </p:txBody>
      </p:sp>
      <p:pic>
        <p:nvPicPr>
          <p:cNvPr id="1026" name="Picture 2" descr="Amazon homepage (1999)">
            <a:extLst>
              <a:ext uri="{FF2B5EF4-FFF2-40B4-BE49-F238E27FC236}">
                <a16:creationId xmlns:a16="http://schemas.microsoft.com/office/drawing/2014/main" id="{9106ECE9-7B64-A14C-9B6F-2EE622853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20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Logo (2000)">
            <a:extLst>
              <a:ext uri="{FF2B5EF4-FFF2-40B4-BE49-F238E27FC236}">
                <a16:creationId xmlns:a16="http://schemas.microsoft.com/office/drawing/2014/main" id="{3F1BB5A5-2228-3E47-9C7E-60693355C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43" y="1704975"/>
            <a:ext cx="3912357" cy="143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EB26A3-7435-8C49-8A16-1CC0D48A6A18}"/>
              </a:ext>
            </a:extLst>
          </p:cNvPr>
          <p:cNvSpPr txBox="1">
            <a:spLocks/>
          </p:cNvSpPr>
          <p:nvPr/>
        </p:nvSpPr>
        <p:spPr>
          <a:xfrm>
            <a:off x="8624735" y="2766218"/>
            <a:ext cx="32221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1999</a:t>
            </a:r>
          </a:p>
        </p:txBody>
      </p:sp>
    </p:spTree>
    <p:extLst>
      <p:ext uri="{BB962C8B-B14F-4D97-AF65-F5344CB8AC3E}">
        <p14:creationId xmlns:p14="http://schemas.microsoft.com/office/powerpoint/2010/main" val="88573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1245-D9B8-E948-9D38-8A2AFEB8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95754"/>
            <a:ext cx="5105400" cy="1325563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System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538AD-3A6A-CE40-B0BD-15D3B8C5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438400"/>
            <a:ext cx="2857500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87ECC-85AB-5A45-8B76-ED5D3A26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438400"/>
            <a:ext cx="2895600" cy="323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CBA30-30E8-8B45-A132-D92D7295D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2438400"/>
            <a:ext cx="2857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9AC5-0BC4-9E48-AD20-CA5C62E4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938" y="565151"/>
            <a:ext cx="3919537" cy="1325563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77"/>
              </a:rPr>
              <a:t>Architecture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7EF27-928A-6F4C-84C4-301A04F3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6" y="177800"/>
            <a:ext cx="92075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4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0B11-BAD6-7C4C-98D5-6F181E5D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4" y="1317625"/>
            <a:ext cx="2539771" cy="1325563"/>
          </a:xfrm>
        </p:spPr>
        <p:txBody>
          <a:bodyPr/>
          <a:lstStyle/>
          <a:p>
            <a:r>
              <a:rPr lang="en-US" dirty="0"/>
              <a:t>Monoliths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01587-022B-6E45-BCD1-6788673F7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7" y="4214812"/>
            <a:ext cx="10515600" cy="1603375"/>
          </a:xfrm>
        </p:spPr>
        <p:txBody>
          <a:bodyPr/>
          <a:lstStyle/>
          <a:p>
            <a:r>
              <a:rPr lang="en-US" dirty="0"/>
              <a:t>A big chunk of code</a:t>
            </a:r>
          </a:p>
          <a:p>
            <a:r>
              <a:rPr lang="en-US" dirty="0"/>
              <a:t>Composed of different components</a:t>
            </a:r>
          </a:p>
          <a:p>
            <a:r>
              <a:rPr lang="en-US" dirty="0"/>
              <a:t>All-in-one software app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79232-C77F-294E-89A5-8FB411BA7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287" y="876300"/>
            <a:ext cx="2857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3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053E-062D-6E40-8BBD-104DA13F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963839"/>
            <a:ext cx="5399314" cy="1325563"/>
          </a:xfrm>
        </p:spPr>
        <p:txBody>
          <a:bodyPr/>
          <a:lstStyle/>
          <a:p>
            <a:r>
              <a:rPr lang="en-US" dirty="0"/>
              <a:t>Monolith Arch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FDA30-B974-9441-94CF-A20B9CDE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083832"/>
          </a:xfrm>
        </p:spPr>
        <p:txBody>
          <a:bodyPr/>
          <a:lstStyle/>
          <a:p>
            <a:r>
              <a:rPr lang="en-US" dirty="0"/>
              <a:t>Easy to build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Easy to deploy</a:t>
            </a:r>
          </a:p>
          <a:p>
            <a:r>
              <a:rPr lang="en-US" dirty="0"/>
              <a:t>Perfect for small loads</a:t>
            </a:r>
          </a:p>
          <a:p>
            <a:r>
              <a:rPr lang="en-US" dirty="0"/>
              <a:t>Perfect for startups at MVP level</a:t>
            </a:r>
          </a:p>
          <a:p>
            <a:r>
              <a:rPr lang="en-US" dirty="0"/>
              <a:t>Simple to scale horizontally</a:t>
            </a:r>
          </a:p>
        </p:txBody>
      </p:sp>
    </p:spTree>
    <p:extLst>
      <p:ext uri="{BB962C8B-B14F-4D97-AF65-F5344CB8AC3E}">
        <p14:creationId xmlns:p14="http://schemas.microsoft.com/office/powerpoint/2010/main" val="351846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053E-062D-6E40-8BBD-104DA13F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457" y="963839"/>
            <a:ext cx="6063343" cy="1325563"/>
          </a:xfrm>
        </p:spPr>
        <p:txBody>
          <a:bodyPr/>
          <a:lstStyle/>
          <a:p>
            <a:r>
              <a:rPr lang="en-US" dirty="0"/>
              <a:t>Monolith Arch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FDA30-B974-9441-94CF-A20B9CDE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0885"/>
            <a:ext cx="10515600" cy="2612571"/>
          </a:xfrm>
        </p:spPr>
        <p:txBody>
          <a:bodyPr/>
          <a:lstStyle/>
          <a:p>
            <a:r>
              <a:rPr lang="en-US" dirty="0"/>
              <a:t>Maintenance – Too large</a:t>
            </a:r>
          </a:p>
          <a:p>
            <a:r>
              <a:rPr lang="en-US" dirty="0"/>
              <a:t>Slow startup time – Because of the size</a:t>
            </a:r>
          </a:p>
          <a:p>
            <a:r>
              <a:rPr lang="en-US" dirty="0"/>
              <a:t>Redeploy application for each update</a:t>
            </a:r>
          </a:p>
          <a:p>
            <a:r>
              <a:rPr lang="en-US" dirty="0"/>
              <a:t>Lower reliability – One bug brings down all</a:t>
            </a:r>
          </a:p>
          <a:p>
            <a:r>
              <a:rPr lang="en-US" dirty="0"/>
              <a:t>Very hard to adopt and evolve</a:t>
            </a:r>
          </a:p>
        </p:txBody>
      </p:sp>
    </p:spTree>
    <p:extLst>
      <p:ext uri="{BB962C8B-B14F-4D97-AF65-F5344CB8AC3E}">
        <p14:creationId xmlns:p14="http://schemas.microsoft.com/office/powerpoint/2010/main" val="1114246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425</Words>
  <Application>Microsoft Macintosh PowerPoint</Application>
  <PresentationFormat>Widescreen</PresentationFormat>
  <Paragraphs>99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 Unicode MS</vt:lpstr>
      <vt:lpstr>.Apple Color Emoji UI</vt:lpstr>
      <vt:lpstr>Agency FB</vt:lpstr>
      <vt:lpstr>Apple Braille</vt:lpstr>
      <vt:lpstr>Arial</vt:lpstr>
      <vt:lpstr>Avenir Light</vt:lpstr>
      <vt:lpstr>Calibri</vt:lpstr>
      <vt:lpstr>Calibri Light</vt:lpstr>
      <vt:lpstr>Futura Medium</vt:lpstr>
      <vt:lpstr>Office Theme</vt:lpstr>
      <vt:lpstr>PowerPoint Presentation</vt:lpstr>
      <vt:lpstr>PowerPoint Presentation</vt:lpstr>
      <vt:lpstr>The Talk Structure</vt:lpstr>
      <vt:lpstr>Case Study</vt:lpstr>
      <vt:lpstr>System Description</vt:lpstr>
      <vt:lpstr>Architecture History</vt:lpstr>
      <vt:lpstr>Monoliths</vt:lpstr>
      <vt:lpstr>Monolith Arch Benefits</vt:lpstr>
      <vt:lpstr>Monolith Arch Drawbacks</vt:lpstr>
      <vt:lpstr>Service Oriented Architecture (SOA) Guiding Design Principles</vt:lpstr>
      <vt:lpstr>Case Study: Monolith -&gt; SOA</vt:lpstr>
      <vt:lpstr>SOA Criticism</vt:lpstr>
      <vt:lpstr>Cloud Computing</vt:lpstr>
      <vt:lpstr>PowerPoint Presentation</vt:lpstr>
      <vt:lpstr>SOA -&gt; CLOUD</vt:lpstr>
      <vt:lpstr>Serverless</vt:lpstr>
      <vt:lpstr>Design Constraints</vt:lpstr>
      <vt:lpstr>CLOUD -&gt; SERVERLESS</vt:lpstr>
      <vt:lpstr>Cloud -&gt; Serverless</vt:lpstr>
      <vt:lpstr>Serverless Benefits</vt:lpstr>
      <vt:lpstr>Serverless 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 Abdolmohammadpour</dc:creator>
  <cp:lastModifiedBy>Saman Abdolmohammadpour</cp:lastModifiedBy>
  <cp:revision>31</cp:revision>
  <dcterms:created xsi:type="dcterms:W3CDTF">2019-06-12T01:42:36Z</dcterms:created>
  <dcterms:modified xsi:type="dcterms:W3CDTF">2019-06-18T17:41:10Z</dcterms:modified>
</cp:coreProperties>
</file>